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1DB035E-D067-4D22-BFE2-8B1D479B8F97}" type="datetimeFigureOut">
              <a:rPr lang="ar-IQ" smtClean="0"/>
              <a:t>19/03/1443</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3450B10-4267-4DCE-8156-170F05C73C5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DB035E-D067-4D22-BFE2-8B1D479B8F97}" type="datetimeFigureOut">
              <a:rPr lang="ar-IQ" smtClean="0"/>
              <a:t>19/03/1443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3450B10-4267-4DCE-8156-170F05C73C5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DB035E-D067-4D22-BFE2-8B1D479B8F97}" type="datetimeFigureOut">
              <a:rPr lang="ar-IQ" smtClean="0"/>
              <a:t>19/03/1443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3450B10-4267-4DCE-8156-170F05C73C5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DB035E-D067-4D22-BFE2-8B1D479B8F97}" type="datetimeFigureOut">
              <a:rPr lang="ar-IQ" smtClean="0"/>
              <a:t>19/03/1443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3450B10-4267-4DCE-8156-170F05C73C59}" type="slidenum">
              <a:rPr lang="ar-IQ" smtClean="0"/>
              <a:t>‹#›</a:t>
            </a:fld>
            <a:endParaRPr lang="ar-IQ"/>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1DB035E-D067-4D22-BFE2-8B1D479B8F97}" type="datetimeFigureOut">
              <a:rPr lang="ar-IQ" smtClean="0"/>
              <a:t>19/03/1443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3450B10-4267-4DCE-8156-170F05C73C59}"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1DB035E-D067-4D22-BFE2-8B1D479B8F97}" type="datetimeFigureOut">
              <a:rPr lang="ar-IQ" smtClean="0"/>
              <a:t>19/03/1443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3450B10-4267-4DCE-8156-170F05C73C59}" type="slidenum">
              <a:rPr lang="ar-IQ" smtClean="0"/>
              <a:t>‹#›</a:t>
            </a:fld>
            <a:endParaRPr lang="ar-IQ"/>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1DB035E-D067-4D22-BFE2-8B1D479B8F97}" type="datetimeFigureOut">
              <a:rPr lang="ar-IQ" smtClean="0"/>
              <a:t>19/03/1443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3450B10-4267-4DCE-8156-170F05C73C59}"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1DB035E-D067-4D22-BFE2-8B1D479B8F97}" type="datetimeFigureOut">
              <a:rPr lang="ar-IQ" smtClean="0"/>
              <a:t>19/03/1443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3450B10-4267-4DCE-8156-170F05C73C59}" type="slidenum">
              <a:rPr lang="ar-IQ" smtClean="0"/>
              <a:t>‹#›</a:t>
            </a:fld>
            <a:endParaRPr lang="ar-IQ"/>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B035E-D067-4D22-BFE2-8B1D479B8F97}" type="datetimeFigureOut">
              <a:rPr lang="ar-IQ" smtClean="0"/>
              <a:t>19/03/1443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3450B10-4267-4DCE-8156-170F05C73C5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1DB035E-D067-4D22-BFE2-8B1D479B8F97}" type="datetimeFigureOut">
              <a:rPr lang="ar-IQ" smtClean="0"/>
              <a:t>19/03/1443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3450B10-4267-4DCE-8156-170F05C73C59}"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1DB035E-D067-4D22-BFE2-8B1D479B8F97}" type="datetimeFigureOut">
              <a:rPr lang="ar-IQ" smtClean="0"/>
              <a:t>19/03/1443</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3450B10-4267-4DCE-8156-170F05C73C59}"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1DB035E-D067-4D22-BFE2-8B1D479B8F97}" type="datetimeFigureOut">
              <a:rPr lang="ar-IQ" smtClean="0"/>
              <a:t>19/03/1443</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3450B10-4267-4DCE-8156-170F05C73C5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500197"/>
          </a:xfrm>
        </p:spPr>
        <p:txBody>
          <a:bodyPr/>
          <a:lstStyle/>
          <a:p>
            <a:r>
              <a:rPr lang="ar-IQ" dirty="0"/>
              <a:t>                 الفلسفة</a:t>
            </a:r>
          </a:p>
        </p:txBody>
      </p:sp>
      <p:sp>
        <p:nvSpPr>
          <p:cNvPr id="3" name="Subtitle 2"/>
          <p:cNvSpPr>
            <a:spLocks noGrp="1"/>
          </p:cNvSpPr>
          <p:nvPr>
            <p:ph type="subTitle" idx="1"/>
          </p:nvPr>
        </p:nvSpPr>
        <p:spPr>
          <a:xfrm>
            <a:off x="785786" y="2714620"/>
            <a:ext cx="8072494" cy="3429024"/>
          </a:xfrm>
        </p:spPr>
        <p:txBody>
          <a:bodyPr>
            <a:normAutofit/>
          </a:bodyPr>
          <a:lstStyle/>
          <a:p>
            <a:r>
              <a:rPr lang="en-US" b="1" dirty="0">
                <a:solidFill>
                  <a:schemeClr val="bg2">
                    <a:lumMod val="10000"/>
                  </a:schemeClr>
                </a:solidFill>
              </a:rPr>
              <a:t> </a:t>
            </a:r>
            <a:r>
              <a:rPr lang="ar-SA" b="1" dirty="0">
                <a:solidFill>
                  <a:schemeClr val="bg2">
                    <a:lumMod val="10000"/>
                  </a:schemeClr>
                </a:solidFill>
              </a:rPr>
              <a:t>ان المعنى الاشتقاقي لكلمة الفلسفة يعود الى لفظين يونانيين همافيلو</a:t>
            </a:r>
            <a:r>
              <a:rPr lang="en-US" b="1" dirty="0">
                <a:solidFill>
                  <a:schemeClr val="bg2">
                    <a:lumMod val="10000"/>
                  </a:schemeClr>
                </a:solidFill>
              </a:rPr>
              <a:t>(</a:t>
            </a:r>
            <a:r>
              <a:rPr lang="en-US" b="1" dirty="0" err="1">
                <a:solidFill>
                  <a:schemeClr val="bg2">
                    <a:lumMod val="10000"/>
                  </a:schemeClr>
                </a:solidFill>
              </a:rPr>
              <a:t>philo</a:t>
            </a:r>
            <a:r>
              <a:rPr lang="en-US" b="1" dirty="0">
                <a:solidFill>
                  <a:schemeClr val="bg2">
                    <a:lumMod val="10000"/>
                  </a:schemeClr>
                </a:solidFill>
              </a:rPr>
              <a:t>( </a:t>
            </a:r>
            <a:r>
              <a:rPr lang="ar-SA" b="1" dirty="0">
                <a:solidFill>
                  <a:schemeClr val="bg2">
                    <a:lumMod val="10000"/>
                  </a:schemeClr>
                </a:solidFill>
              </a:rPr>
              <a:t>وتعني محبة ، وصوفيا</a:t>
            </a:r>
            <a:r>
              <a:rPr lang="en-US" b="1" dirty="0">
                <a:solidFill>
                  <a:schemeClr val="bg2">
                    <a:lumMod val="10000"/>
                  </a:schemeClr>
                </a:solidFill>
              </a:rPr>
              <a:t>(Sophia) </a:t>
            </a:r>
            <a:r>
              <a:rPr lang="ar-SA" b="1" dirty="0">
                <a:solidFill>
                  <a:schemeClr val="bg2">
                    <a:lumMod val="10000"/>
                  </a:schemeClr>
                </a:solidFill>
              </a:rPr>
              <a:t>وتعني الحكمة فيكون المعنى ان الفلسفة هي محبة الحكمة</a:t>
            </a:r>
            <a:endParaRPr lang="en-US" b="1" dirty="0">
              <a:solidFill>
                <a:schemeClr val="bg2">
                  <a:lumMod val="10000"/>
                </a:schemeClr>
              </a:solidFill>
            </a:endParaRPr>
          </a:p>
          <a:p>
            <a:r>
              <a:rPr lang="ar-SA" b="1" dirty="0">
                <a:solidFill>
                  <a:schemeClr val="bg2">
                    <a:lumMod val="10000"/>
                  </a:schemeClr>
                </a:solidFill>
              </a:rPr>
              <a:t>وخلاصة دلالة الحكمة من حيث اشتقاقها اللغوي انها تعني حب الاطلاع وممارسة التفكير اكثر مما تدل على مجرد حكمة</a:t>
            </a:r>
            <a:endParaRPr lang="ar-IQ" b="1" dirty="0">
              <a:solidFill>
                <a:schemeClr val="bg2">
                  <a:lumMod val="1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b="1" dirty="0"/>
              <a:t>لم يتفق الفلاسفة والمهتمون بالفكر الفلسفي على معنى واحد للفلسفة اذ ان تاريخ الفلسفة يبين بكل وضوح اختلاف التعريفات والمفاهيم المقدمة لها </a:t>
            </a:r>
            <a:endParaRPr lang="ar-IQ" b="1" dirty="0"/>
          </a:p>
          <a:p>
            <a:r>
              <a:rPr lang="ar-IQ" b="1" dirty="0"/>
              <a:t>سقراط : ا</a:t>
            </a:r>
            <a:r>
              <a:rPr lang="ar-SA" b="1" dirty="0"/>
              <a:t>لفلسفة في نظره هي محاولة لبيان معاني الاشياء وحقائق الامور بوضوح</a:t>
            </a:r>
            <a:endParaRPr lang="ar-IQ" b="1" dirty="0"/>
          </a:p>
          <a:p>
            <a:r>
              <a:rPr lang="ar-SA" b="1" dirty="0"/>
              <a:t>اما افلاطون</a:t>
            </a:r>
            <a:r>
              <a:rPr lang="ar-IQ" b="1" dirty="0"/>
              <a:t> : </a:t>
            </a:r>
            <a:r>
              <a:rPr lang="ar-SA" b="1" dirty="0"/>
              <a:t>هي جهد عقلي يحاول من خلالها الانسان ادراك المثل المجردة التي تتجاوز الزمان والمكان</a:t>
            </a:r>
            <a:endParaRPr lang="ar-IQ" b="1" dirty="0"/>
          </a:p>
        </p:txBody>
      </p:sp>
      <p:sp>
        <p:nvSpPr>
          <p:cNvPr id="2" name="Title 1"/>
          <p:cNvSpPr>
            <a:spLocks noGrp="1"/>
          </p:cNvSpPr>
          <p:nvPr>
            <p:ph type="title"/>
          </p:nvPr>
        </p:nvSpPr>
        <p:spPr>
          <a:xfrm>
            <a:off x="1214414" y="274638"/>
            <a:ext cx="7000924" cy="1143000"/>
          </a:xfrm>
        </p:spPr>
        <p:txBody>
          <a:bodyPr/>
          <a:lstStyle/>
          <a:p>
            <a:pPr algn="ctr"/>
            <a:r>
              <a:rPr lang="ar-SA" b="1" dirty="0"/>
              <a:t>المعنى الاصطلاحي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sz="3200" b="1" dirty="0"/>
              <a:t>اما ارسطو</a:t>
            </a:r>
            <a:r>
              <a:rPr lang="ar-IQ" sz="3200" b="1" dirty="0"/>
              <a:t> : </a:t>
            </a:r>
            <a:r>
              <a:rPr lang="ar-SA" sz="3200" b="1" dirty="0"/>
              <a:t>انه عرف الفلسفة بالعديد من التعريفات لعل اهمها هي</a:t>
            </a:r>
            <a:r>
              <a:rPr lang="en-US" sz="3200" b="1" dirty="0"/>
              <a:t> (</a:t>
            </a:r>
            <a:r>
              <a:rPr lang="ar-SA" sz="3200" b="1" dirty="0"/>
              <a:t>البحث عن الوجود بما هو موجود</a:t>
            </a:r>
            <a:r>
              <a:rPr lang="en-US" sz="3200" b="1" dirty="0"/>
              <a:t>) </a:t>
            </a:r>
            <a:r>
              <a:rPr lang="ar-SA" sz="3200" b="1" dirty="0"/>
              <a:t>أي علم المبادئ أو العلل</a:t>
            </a:r>
            <a:r>
              <a:rPr lang="ar-IQ" sz="3200" b="1" dirty="0"/>
              <a:t>)</a:t>
            </a:r>
          </a:p>
          <a:p>
            <a:r>
              <a:rPr lang="ar-SA" sz="3200" b="1" dirty="0"/>
              <a:t>عند فلاسفة الاسلام</a:t>
            </a:r>
            <a:r>
              <a:rPr lang="en-US" sz="3200" b="1" dirty="0"/>
              <a:t> : </a:t>
            </a:r>
          </a:p>
          <a:p>
            <a:r>
              <a:rPr lang="ar-IQ" sz="3200" b="1" dirty="0"/>
              <a:t>1. الكندي : </a:t>
            </a:r>
            <a:r>
              <a:rPr lang="ar-SA" sz="3200" b="1" dirty="0"/>
              <a:t>إنها التشبه بأفعال الله تعالى بقدر طاقة الانسان </a:t>
            </a:r>
            <a:endParaRPr lang="ar-IQ" sz="3200" b="1" dirty="0"/>
          </a:p>
          <a:p>
            <a:r>
              <a:rPr lang="ar-IQ" sz="3200" b="1" dirty="0"/>
              <a:t>2. الفارابي : </a:t>
            </a:r>
            <a:r>
              <a:rPr lang="ar-SA" sz="3200" b="1" dirty="0"/>
              <a:t>نظر الى الفلسفة باعتبارها الصناعة التي تؤدي الى اصابة الحكمة لمن يتمتعون بجودة التميز الناتجة عن جودة الذهن </a:t>
            </a:r>
            <a:endParaRPr lang="ar-IQ" sz="3200" b="1" dirty="0"/>
          </a:p>
        </p:txBody>
      </p:sp>
      <p:sp>
        <p:nvSpPr>
          <p:cNvPr id="2" name="Title 1"/>
          <p:cNvSpPr>
            <a:spLocks noGrp="1"/>
          </p:cNvSpPr>
          <p:nvPr>
            <p:ph type="title"/>
          </p:nvPr>
        </p:nvSpPr>
        <p:spPr/>
        <p:txBody>
          <a:bodyPr/>
          <a:lstStyle/>
          <a:p>
            <a:endParaRPr lang="ar-IQ"/>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sz="4000" b="1" dirty="0"/>
              <a:t>اما في العصر الحديث فقد اكدت على المعرفة واخذت اتجاهين</a:t>
            </a:r>
            <a:r>
              <a:rPr lang="en-US" sz="4000" b="1" dirty="0"/>
              <a:t> :</a:t>
            </a:r>
          </a:p>
          <a:p>
            <a:r>
              <a:rPr lang="ar-SA" sz="4000" b="1" dirty="0"/>
              <a:t>الاتجاه الاول عند ديكارت وهو اتجاه عقلي اما الاتجاه الثاني فهو عند بنكوني وهو اتجاه تجريبي</a:t>
            </a:r>
            <a:r>
              <a:rPr lang="en-US" sz="4000" b="1" dirty="0"/>
              <a:t> .</a:t>
            </a:r>
          </a:p>
          <a:p>
            <a:endParaRPr lang="ar-IQ" dirty="0"/>
          </a:p>
        </p:txBody>
      </p:sp>
      <p:sp>
        <p:nvSpPr>
          <p:cNvPr id="2" name="Title 1"/>
          <p:cNvSpPr>
            <a:spLocks noGrp="1"/>
          </p:cNvSpPr>
          <p:nvPr>
            <p:ph type="title"/>
          </p:nvPr>
        </p:nvSpPr>
        <p:spPr/>
        <p:txBody>
          <a:bodyPr/>
          <a:lstStyle/>
          <a:p>
            <a:endParaRPr lang="ar-IQ"/>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 </a:t>
            </a:r>
            <a:r>
              <a:rPr lang="ar-SA" sz="3200" b="1" dirty="0"/>
              <a:t>يتخذ الفلاسفة من المشكلات التي تمس مختلف نواحي الحياة موضوعا لنشاطهم الفكري فقديما اهتم هؤلاء بمحاولة فهم طبيعة الكون والاشياء </a:t>
            </a:r>
            <a:endParaRPr lang="en-US" sz="3200" b="1" dirty="0"/>
          </a:p>
          <a:p>
            <a:r>
              <a:rPr lang="en-US" sz="3200" b="1" dirty="0"/>
              <a:t> </a:t>
            </a:r>
            <a:r>
              <a:rPr lang="ar-SA" sz="3200" b="1" dirty="0"/>
              <a:t>والى جانب الاهتمام بطبيعة الاشياء والكون اهتم كذلك الفلاسفة بمحاولة فهم طبيعة الانسان وقد كان سقراط من السباقين لذلك</a:t>
            </a:r>
            <a:endParaRPr lang="en-US" sz="3200" b="1" dirty="0"/>
          </a:p>
          <a:p>
            <a:r>
              <a:rPr lang="ar-SA" sz="3200" b="1" dirty="0"/>
              <a:t>إذ آمن سقراط بالعقل كعنصر مشترك بين جميع الناس وكمقياس للحقيقة لا تتغير احكامه ونتائجه بتغير الظروف</a:t>
            </a:r>
            <a:r>
              <a:rPr lang="en-US" sz="3200" b="1" dirty="0"/>
              <a:t> .</a:t>
            </a:r>
          </a:p>
          <a:p>
            <a:endParaRPr lang="ar-IQ" dirty="0"/>
          </a:p>
        </p:txBody>
      </p:sp>
      <p:sp>
        <p:nvSpPr>
          <p:cNvPr id="2" name="Title 1"/>
          <p:cNvSpPr>
            <a:spLocks noGrp="1"/>
          </p:cNvSpPr>
          <p:nvPr>
            <p:ph type="title"/>
          </p:nvPr>
        </p:nvSpPr>
        <p:spPr/>
        <p:txBody>
          <a:bodyPr>
            <a:normAutofit fontScale="90000"/>
          </a:bodyPr>
          <a:lstStyle/>
          <a:p>
            <a:pPr algn="ctr"/>
            <a:r>
              <a:rPr lang="ar-SA" b="1" dirty="0"/>
              <a:t>المواضيع التي تبحثها الفلسفة</a:t>
            </a:r>
            <a:r>
              <a:rPr lang="en-US" b="1" dirty="0"/>
              <a:t> </a:t>
            </a:r>
            <a:br>
              <a:rPr lang="en-US" dirty="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643050"/>
            <a:ext cx="8686832" cy="4500594"/>
          </a:xfrm>
        </p:spPr>
        <p:txBody>
          <a:bodyPr>
            <a:normAutofit fontScale="77500" lnSpcReduction="20000"/>
          </a:bodyPr>
          <a:lstStyle/>
          <a:p>
            <a:r>
              <a:rPr lang="en-US" b="1" dirty="0"/>
              <a:t> </a:t>
            </a:r>
            <a:r>
              <a:rPr lang="ar-SA" b="1" dirty="0"/>
              <a:t>ومن اهم المواضيع الفلسفية التي يبحثها الفلاسفة في المشكلات</a:t>
            </a:r>
            <a:r>
              <a:rPr lang="en-US" b="1" dirty="0"/>
              <a:t> (</a:t>
            </a:r>
            <a:r>
              <a:rPr lang="ar-SA" b="1" dirty="0"/>
              <a:t>القضايا</a:t>
            </a:r>
            <a:r>
              <a:rPr lang="en-US" b="1" dirty="0"/>
              <a:t> ) </a:t>
            </a:r>
            <a:r>
              <a:rPr lang="ar-SA" b="1" dirty="0"/>
              <a:t>هي</a:t>
            </a:r>
            <a:r>
              <a:rPr lang="en-US" b="1" dirty="0"/>
              <a:t> :</a:t>
            </a:r>
          </a:p>
          <a:p>
            <a:r>
              <a:rPr lang="ar-IQ" b="1" dirty="0"/>
              <a:t>1.</a:t>
            </a:r>
            <a:r>
              <a:rPr lang="en-US" b="1" dirty="0"/>
              <a:t> </a:t>
            </a:r>
            <a:r>
              <a:rPr lang="ar-SA" b="1" dirty="0"/>
              <a:t>مشكلات المعرفة</a:t>
            </a:r>
            <a:r>
              <a:rPr lang="en-US" b="1" dirty="0"/>
              <a:t> : </a:t>
            </a:r>
            <a:r>
              <a:rPr lang="ar-SA" b="1" dirty="0"/>
              <a:t>وتشمل نظرية المعرفة والمنطق وفلسفة العلوم وفلسفة اللغة وقد اخذت مشكلة المعرفة ثلاث اتجاهات هي</a:t>
            </a:r>
            <a:r>
              <a:rPr lang="en-US" b="1" dirty="0"/>
              <a:t> :</a:t>
            </a:r>
          </a:p>
          <a:p>
            <a:r>
              <a:rPr lang="en-US" b="1" dirty="0"/>
              <a:t>    </a:t>
            </a:r>
            <a:r>
              <a:rPr lang="ar-SA" b="1" dirty="0"/>
              <a:t>أ</a:t>
            </a:r>
            <a:r>
              <a:rPr lang="en-US" b="1" dirty="0"/>
              <a:t>- </a:t>
            </a:r>
            <a:r>
              <a:rPr lang="ar-SA" b="1" dirty="0"/>
              <a:t>البحث عن افكار المعرفة هل المعرفة ممكنة ويمكن الوصول اليها والى اي</a:t>
            </a:r>
            <a:r>
              <a:rPr lang="en-US" b="1" dirty="0"/>
              <a:t>                      </a:t>
            </a:r>
            <a:r>
              <a:rPr lang="ar-SA" b="1" dirty="0"/>
              <a:t>حد تصل قدرة الا نسان على المعرفة</a:t>
            </a:r>
            <a:r>
              <a:rPr lang="en-US" b="1" dirty="0"/>
              <a:t> .</a:t>
            </a:r>
          </a:p>
          <a:p>
            <a:r>
              <a:rPr lang="en-US" b="1" dirty="0"/>
              <a:t>    </a:t>
            </a:r>
            <a:r>
              <a:rPr lang="ar-SA" b="1" dirty="0"/>
              <a:t>ب</a:t>
            </a:r>
            <a:r>
              <a:rPr lang="en-US" b="1" dirty="0"/>
              <a:t>- </a:t>
            </a:r>
            <a:r>
              <a:rPr lang="ar-SA" b="1" dirty="0"/>
              <a:t>البحث في مصادر المعرفة ، هل ان مصدر المعرفة الفعل ام القلب ام الحواس</a:t>
            </a:r>
            <a:r>
              <a:rPr lang="en-US" b="1" dirty="0"/>
              <a:t> .</a:t>
            </a:r>
          </a:p>
          <a:p>
            <a:r>
              <a:rPr lang="en-US" b="1" dirty="0"/>
              <a:t>    </a:t>
            </a:r>
            <a:r>
              <a:rPr lang="ar-SA" b="1" dirty="0"/>
              <a:t>ج</a:t>
            </a:r>
            <a:r>
              <a:rPr lang="en-US" b="1" dirty="0"/>
              <a:t>- </a:t>
            </a:r>
            <a:r>
              <a:rPr lang="ar-SA" b="1" dirty="0"/>
              <a:t>البحث في طبيعة المعرفة هل هي ذات طبيعة عقلية ام تجريبية ام واقعية</a:t>
            </a:r>
            <a:r>
              <a:rPr lang="en-US" b="1" dirty="0"/>
              <a:t> .</a:t>
            </a:r>
          </a:p>
          <a:p>
            <a:r>
              <a:rPr lang="ar-IQ" b="1" dirty="0"/>
              <a:t>2.</a:t>
            </a:r>
            <a:r>
              <a:rPr lang="en-US" b="1" dirty="0"/>
              <a:t> </a:t>
            </a:r>
            <a:r>
              <a:rPr lang="ar-SA" b="1" dirty="0"/>
              <a:t>مشكلة الوجود هل العالم مادي ام روحي او انه يمزج بين المادة والروح</a:t>
            </a:r>
            <a:r>
              <a:rPr lang="en-US" b="1" dirty="0"/>
              <a:t> .</a:t>
            </a:r>
          </a:p>
          <a:p>
            <a:r>
              <a:rPr lang="ar-IQ" b="1" dirty="0"/>
              <a:t>3.</a:t>
            </a:r>
            <a:r>
              <a:rPr lang="en-US" b="1" dirty="0"/>
              <a:t> </a:t>
            </a:r>
            <a:r>
              <a:rPr lang="ar-SA" b="1" dirty="0"/>
              <a:t>مشكلة الكونيات حيث فكر الفلاسفة القدماء بالكون وكيفية نشوئه وتطوره ومحاولة الكشف عن اسرار الكون</a:t>
            </a:r>
            <a:r>
              <a:rPr lang="en-US" b="1" dirty="0"/>
              <a:t> .</a:t>
            </a:r>
          </a:p>
          <a:p>
            <a:r>
              <a:rPr lang="ar-IQ" b="1" dirty="0"/>
              <a:t>4. </a:t>
            </a:r>
            <a:r>
              <a:rPr lang="ar-SA" b="1" dirty="0"/>
              <a:t>مشكلة القيم وتشمل مبحث القيم وفلسفة الجمال وفلسفة الاخلاق وفلسفة الدين</a:t>
            </a:r>
            <a:r>
              <a:rPr lang="en-US" b="1" dirty="0"/>
              <a:t>   </a:t>
            </a:r>
            <a:r>
              <a:rPr lang="ar-SA" b="1" dirty="0"/>
              <a:t>وهي نوعان</a:t>
            </a:r>
            <a:r>
              <a:rPr lang="en-US" b="1" dirty="0"/>
              <a:t> :</a:t>
            </a:r>
          </a:p>
          <a:p>
            <a:r>
              <a:rPr lang="en-US" b="1" dirty="0"/>
              <a:t>    </a:t>
            </a:r>
            <a:r>
              <a:rPr lang="ar-SA" b="1" dirty="0"/>
              <a:t>أ</a:t>
            </a:r>
            <a:r>
              <a:rPr lang="en-US" b="1" dirty="0"/>
              <a:t>- </a:t>
            </a:r>
            <a:r>
              <a:rPr lang="ar-SA" b="1" dirty="0"/>
              <a:t>قيم نسبية متغيرة كونها وسائل الى غايات ابعد</a:t>
            </a:r>
            <a:r>
              <a:rPr lang="en-US" b="1" dirty="0"/>
              <a:t> .</a:t>
            </a:r>
          </a:p>
          <a:p>
            <a:r>
              <a:rPr lang="en-US" b="1" dirty="0"/>
              <a:t>    </a:t>
            </a:r>
            <a:r>
              <a:rPr lang="ar-SA" b="1" dirty="0"/>
              <a:t>ب</a:t>
            </a:r>
            <a:r>
              <a:rPr lang="en-US" b="1" dirty="0"/>
              <a:t>- </a:t>
            </a:r>
            <a:r>
              <a:rPr lang="ar-SA" b="1" dirty="0"/>
              <a:t>قيم ثابتة التي ينشدها الانسان لذاته مثل السعادة</a:t>
            </a:r>
            <a:r>
              <a:rPr lang="en-US" b="1" dirty="0"/>
              <a:t> .</a:t>
            </a:r>
          </a:p>
          <a:p>
            <a:r>
              <a:rPr lang="en-US" b="1" dirty="0"/>
              <a:t>5- </a:t>
            </a:r>
            <a:r>
              <a:rPr lang="ar-SA" b="1" dirty="0"/>
              <a:t>مشكلات المجتمع وتشمل الفلسفة الاجتماعية والاقتصادية والفلسفة السياسية </a:t>
            </a:r>
            <a:endParaRPr lang="ar-IQ" b="1" dirty="0"/>
          </a:p>
        </p:txBody>
      </p:sp>
      <p:sp>
        <p:nvSpPr>
          <p:cNvPr id="2" name="Title 1"/>
          <p:cNvSpPr>
            <a:spLocks noGrp="1"/>
          </p:cNvSpPr>
          <p:nvPr>
            <p:ph type="title"/>
          </p:nvPr>
        </p:nvSpPr>
        <p:spPr/>
        <p:txBody>
          <a:bodyPr/>
          <a:lstStyle/>
          <a:p>
            <a:endParaRPr lang="ar-IQ"/>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b="1" dirty="0"/>
              <a:t>الفلسفة اليونانية قبل سقراط قد ركزت على ما يعرف بالبحث في الطبيعة والكون اي عالم الطبيعة المادي ، الا ان سقراط وفي سياق الفلسفة اليونانية حول التفكر الفلسفي اليوناني من التأمل المجرد والنظري في المسائل الطبيعية وما ارتبط فيها من مسائل اخرى الى التأمل في الانسان</a:t>
            </a:r>
            <a:endParaRPr lang="ar-IQ" b="1" dirty="0"/>
          </a:p>
          <a:p>
            <a:r>
              <a:rPr lang="ar-SA" b="1" dirty="0"/>
              <a:t>العصور الوسطى</a:t>
            </a:r>
            <a:r>
              <a:rPr lang="ar-IQ" b="1" dirty="0"/>
              <a:t> </a:t>
            </a:r>
            <a:r>
              <a:rPr lang="ar-SA" b="1" dirty="0"/>
              <a:t>عرفت الفلسفة وظيفة جديدة تعد الى حد ما قاسما مشتركا بين الشرق والغرب ، هذه الوظيفة تمثلت في محاولة التوفيق بين الوحي والعقل</a:t>
            </a:r>
            <a:r>
              <a:rPr lang="ar-IQ" b="1" dirty="0"/>
              <a:t> </a:t>
            </a:r>
            <a:r>
              <a:rPr lang="ar-SA" b="1" dirty="0"/>
              <a:t>ولا ادل على ذلك من ظهور الفكر المدرسي الذي راح يجمع ويؤلف بين تعاليم المسيحية الدينية وآراء ارسطو الفلسفية </a:t>
            </a:r>
            <a:endParaRPr lang="ar-IQ" b="1" dirty="0"/>
          </a:p>
        </p:txBody>
      </p:sp>
      <p:sp>
        <p:nvSpPr>
          <p:cNvPr id="2" name="Title 1"/>
          <p:cNvSpPr>
            <a:spLocks noGrp="1"/>
          </p:cNvSpPr>
          <p:nvPr>
            <p:ph type="title"/>
          </p:nvPr>
        </p:nvSpPr>
        <p:spPr/>
        <p:txBody>
          <a:bodyPr/>
          <a:lstStyle/>
          <a:p>
            <a:pPr algn="ctr"/>
            <a:r>
              <a:rPr lang="ar-SA" b="1" dirty="0"/>
              <a:t>و</a:t>
            </a:r>
            <a:r>
              <a:rPr lang="ar-IQ" dirty="0"/>
              <a:t>ظ</a:t>
            </a:r>
            <a:r>
              <a:rPr lang="ar-SA" b="1" dirty="0"/>
              <a:t>يفة الفلسفة وأهدافها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sz="3200" b="1" dirty="0"/>
              <a:t>عصر النهضة الاوربية اتجهت الفلسفة نحو وظيفة جديدة هي محاولة احياء التراث الفلسفي اليوناني</a:t>
            </a:r>
            <a:r>
              <a:rPr lang="en-US" sz="3200" b="1" dirty="0"/>
              <a:t>-</a:t>
            </a:r>
            <a:r>
              <a:rPr lang="ar-SA" sz="3200" b="1" dirty="0"/>
              <a:t>الروماني وكان الاعتزاز بمكانة العقل ودوره الذي استبعد وأقصي في العصور الوسطى</a:t>
            </a:r>
            <a:r>
              <a:rPr lang="en-US" sz="3200" b="1" dirty="0"/>
              <a:t> .</a:t>
            </a:r>
          </a:p>
          <a:p>
            <a:r>
              <a:rPr lang="en-US" sz="3200" b="1" dirty="0"/>
              <a:t> </a:t>
            </a:r>
            <a:r>
              <a:rPr lang="ar-SA" sz="3200" b="1" dirty="0"/>
              <a:t>وفي القرن السابع عشر الميلادي أي بداية العصر الحديث وتأكيدا على قدرة العقل ومكانته اصبحت الفلسفة تركز بشكل كبير على ما يسمى بالإشكاليات المعرفية</a:t>
            </a:r>
            <a:r>
              <a:rPr lang="en-US" sz="3200" b="1" dirty="0"/>
              <a:t> (</a:t>
            </a:r>
            <a:r>
              <a:rPr lang="ar-SA" sz="3200" b="1" dirty="0"/>
              <a:t>أي اشكالية العلم</a:t>
            </a:r>
            <a:r>
              <a:rPr lang="en-US" sz="3200" b="1" dirty="0"/>
              <a:t>) </a:t>
            </a:r>
            <a:r>
              <a:rPr lang="ar-SA" sz="3200" b="1" dirty="0"/>
              <a:t>والتقليل من حدت الاهتمام بمسألة الوجود </a:t>
            </a:r>
            <a:endParaRPr lang="ar-IQ" sz="3200" b="1" dirty="0"/>
          </a:p>
        </p:txBody>
      </p:sp>
      <p:sp>
        <p:nvSpPr>
          <p:cNvPr id="2" name="Title 1"/>
          <p:cNvSpPr>
            <a:spLocks noGrp="1"/>
          </p:cNvSpPr>
          <p:nvPr>
            <p:ph type="title"/>
          </p:nvPr>
        </p:nvSpPr>
        <p:spPr/>
        <p:txBody>
          <a:bodyPr/>
          <a:lstStyle/>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ar-SA" sz="2800" b="1" dirty="0"/>
              <a:t>الفلسفة المعاصرة</a:t>
            </a:r>
            <a:r>
              <a:rPr lang="ar-IQ" sz="2800" b="1" dirty="0"/>
              <a:t> </a:t>
            </a:r>
          </a:p>
          <a:p>
            <a:r>
              <a:rPr lang="ar-SA" sz="2800" b="1" dirty="0"/>
              <a:t>التيار الاول</a:t>
            </a:r>
            <a:r>
              <a:rPr lang="en-US" sz="2800" b="1" dirty="0"/>
              <a:t> : </a:t>
            </a:r>
            <a:r>
              <a:rPr lang="ar-SA" sz="2800" b="1" dirty="0"/>
              <a:t>وهو ما يعرف بالفلسفة التحليلية التي تنظر للنشاط الفلسفي على انه تحليل منطقي للغة حيث ان الفيلسوف له هدف واحد ومحدد وهو تحديد وتحليل المفاهيم التي نستعملها في سياق العلم وذلك باستخدام ادوات البرهنة المستوحاة من المنطق</a:t>
            </a:r>
            <a:r>
              <a:rPr lang="en-US" sz="2800" b="1" dirty="0"/>
              <a:t> .</a:t>
            </a:r>
          </a:p>
          <a:p>
            <a:r>
              <a:rPr lang="ar-SA" sz="2800" b="1" dirty="0"/>
              <a:t>التيار الثاني</a:t>
            </a:r>
            <a:r>
              <a:rPr lang="en-US" sz="2800" b="1" dirty="0"/>
              <a:t> : </a:t>
            </a:r>
            <a:r>
              <a:rPr lang="ar-SA" sz="2800" b="1" dirty="0"/>
              <a:t>فتمثله الفلسفة القارية او التأملية التي تنظر لمهمة الفلسفة على اساس تركيب المعارف الانسانية من اجل نظرية واحدة شاملة للواقع بالاضافة الى محاولة صياغة نظام موحد للقيم الانسانية</a:t>
            </a:r>
            <a:endParaRPr lang="ar-IQ" sz="2800" b="1" dirty="0"/>
          </a:p>
        </p:txBody>
      </p:sp>
      <p:sp>
        <p:nvSpPr>
          <p:cNvPr id="2" name="Title 1"/>
          <p:cNvSpPr>
            <a:spLocks noGrp="1"/>
          </p:cNvSpPr>
          <p:nvPr>
            <p:ph type="title"/>
          </p:nvPr>
        </p:nvSpPr>
        <p:spPr/>
        <p:txBody>
          <a:bodyPr/>
          <a:lstStyle/>
          <a:p>
            <a:endParaRPr lang="ar-IQ"/>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TotalTime>
  <Words>669</Words>
  <Application>Microsoft Office PowerPoint</Application>
  <PresentationFormat>عرض على الشاشة (4:3)</PresentationFormat>
  <Paragraphs>36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Concourse</vt:lpstr>
      <vt:lpstr>                 الفلسفة</vt:lpstr>
      <vt:lpstr>المعنى الاصطلاحي </vt:lpstr>
      <vt:lpstr>عرض تقديمي في PowerPoint</vt:lpstr>
      <vt:lpstr>عرض تقديمي في PowerPoint</vt:lpstr>
      <vt:lpstr>المواضيع التي تبحثها الفلسفة  </vt:lpstr>
      <vt:lpstr>عرض تقديمي في PowerPoint</vt:lpstr>
      <vt:lpstr>وظيفة الفلسفة وأهدافها </vt:lpstr>
      <vt:lpstr>عرض تقديمي في PowerPoint</vt:lpstr>
      <vt:lpstr>عرض تقديمي في PowerPoint</vt:lpstr>
    </vt:vector>
  </TitlesOfParts>
  <Company>By DR.Ahmed Saker 2o1O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الفلسفه</dc:title>
  <dc:creator>ali</dc:creator>
  <cp:lastModifiedBy>dr.faisal994@gmail.com</cp:lastModifiedBy>
  <cp:revision>6</cp:revision>
  <dcterms:created xsi:type="dcterms:W3CDTF">2020-12-06T19:41:12Z</dcterms:created>
  <dcterms:modified xsi:type="dcterms:W3CDTF">2021-10-25T19:22:45Z</dcterms:modified>
</cp:coreProperties>
</file>